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2B579-735E-498B-9B77-DDBD0D04E1FA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138F5-76AE-4337-A271-632D01489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1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138F5-76AE-4337-A271-632D01489E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67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17F0392-06B5-48A4-90A4-1381503938B6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24B76CA-C12A-41E0-8063-72219084E3D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Forgiveness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343400"/>
            <a:ext cx="6400800" cy="23622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b="1" dirty="0" smtClean="0"/>
              <a:t>It’s Time to Tear Down Those Walls</a:t>
            </a:r>
          </a:p>
          <a:p>
            <a:r>
              <a:rPr lang="en-US" b="1" dirty="0" smtClean="0"/>
              <a:t>And </a:t>
            </a:r>
          </a:p>
          <a:p>
            <a:r>
              <a:rPr lang="en-US" b="1" dirty="0" smtClean="0"/>
              <a:t>Break the Chains!</a:t>
            </a:r>
          </a:p>
          <a:p>
            <a:r>
              <a:rPr lang="en-US" dirty="0" smtClean="0"/>
              <a:t>First Nazareth Baptist Church</a:t>
            </a:r>
          </a:p>
          <a:p>
            <a:r>
              <a:rPr lang="en-US" dirty="0" smtClean="0"/>
              <a:t>P.E.A.C.E. Life Management Ministry</a:t>
            </a:r>
            <a:endParaRPr lang="en-US" dirty="0"/>
          </a:p>
        </p:txBody>
      </p:sp>
      <p:pic>
        <p:nvPicPr>
          <p:cNvPr id="4" name="Picture 3" descr="http://saleshq.monster.com/nfs/saleshq/attachment_images/0000/0869/wall_crop380w.jpg?125848409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196" y="1277620"/>
            <a:ext cx="2034540" cy="1336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s://cdn.empowernetwork.com/user_images/post/2013/06/01/5/77/6abb/540_293_resize_20130601_5776abbfd04f6b64e3b97775ad33807f_jpg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398520"/>
            <a:ext cx="1474470" cy="140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02022_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50" y="6172200"/>
            <a:ext cx="444500" cy="41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537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Using the ACCARE Model* to Work Towards Forgiveness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b="1" dirty="0"/>
              <a:t>gree with God’s Word to forgive </a:t>
            </a:r>
          </a:p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en-US" b="1" dirty="0"/>
              <a:t>ommit to the process of forgiveness  </a:t>
            </a:r>
          </a:p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en-US" b="1" dirty="0"/>
              <a:t>hallenge doubt, negative self-talk, and negative thoughts </a:t>
            </a:r>
          </a:p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b="1" dirty="0"/>
              <a:t>pply relevant Scripture </a:t>
            </a:r>
          </a:p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R</a:t>
            </a:r>
            <a:r>
              <a:rPr lang="en-US" b="1" dirty="0"/>
              <a:t>emain focused on God, who is Bigger and more Powerful than the offense and your offender</a:t>
            </a:r>
          </a:p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E</a:t>
            </a:r>
            <a:r>
              <a:rPr lang="en-US" b="1" dirty="0"/>
              <a:t>xpect the Lord to move as you stand on His promises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s://www.dgiwg.org/images/copyright_icon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399" y="6186524"/>
            <a:ext cx="473710" cy="3155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683068" y="6145561"/>
            <a:ext cx="28889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2015 L.D. Bessellieu, Ph.D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814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smtClean="0"/>
              <a:t>verb</a:t>
            </a:r>
            <a:r>
              <a:rPr lang="en-US" b="1" dirty="0"/>
              <a:t> \</a:t>
            </a:r>
            <a:r>
              <a:rPr lang="en-US" b="1" dirty="0" err="1"/>
              <a:t>fər</a:t>
            </a:r>
            <a:r>
              <a:rPr lang="en-US" b="1" dirty="0"/>
              <a:t>-ˈ</a:t>
            </a:r>
            <a:r>
              <a:rPr lang="en-US" b="1" dirty="0" err="1"/>
              <a:t>giv</a:t>
            </a:r>
            <a:r>
              <a:rPr lang="en-US" b="1" dirty="0"/>
              <a:t>, </a:t>
            </a:r>
            <a:r>
              <a:rPr lang="en-US" b="1" dirty="0" err="1"/>
              <a:t>fȯr</a:t>
            </a:r>
            <a:r>
              <a:rPr lang="en-US" b="1" dirty="0"/>
              <a:t>-\</a:t>
            </a:r>
          </a:p>
          <a:p>
            <a:r>
              <a:rPr lang="en-US" b="1" dirty="0" smtClean="0"/>
              <a:t>to </a:t>
            </a:r>
            <a:r>
              <a:rPr lang="en-US" b="1" dirty="0"/>
              <a:t>stop feeling anger toward (someone who has done something wrong) : to stop blaming (someone)</a:t>
            </a:r>
          </a:p>
          <a:p>
            <a:r>
              <a:rPr lang="en-US" b="1" dirty="0" smtClean="0"/>
              <a:t>to </a:t>
            </a:r>
            <a:r>
              <a:rPr lang="en-US" b="1" dirty="0"/>
              <a:t>stop feeling anger about (something) : to forgive someone for (something wrong)</a:t>
            </a:r>
          </a:p>
          <a:p>
            <a:r>
              <a:rPr lang="en-US" b="1" dirty="0" smtClean="0"/>
              <a:t>to </a:t>
            </a:r>
            <a:r>
              <a:rPr lang="en-US" b="1" dirty="0"/>
              <a:t>stop requiring payment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Psychologically: </a:t>
            </a:r>
          </a:p>
          <a:p>
            <a:pPr marL="0" indent="0">
              <a:buNone/>
            </a:pPr>
            <a:r>
              <a:rPr lang="en-US" b="1" dirty="0" smtClean="0"/>
              <a:t>a </a:t>
            </a:r>
            <a:r>
              <a:rPr lang="en-US" b="1" dirty="0"/>
              <a:t>conscious, deliberate decision to release feelings of resentment or vengeance toward a person or group who has harmed you, </a:t>
            </a:r>
            <a:r>
              <a:rPr lang="en-US" b="1" u="sng" dirty="0"/>
              <a:t>regardless of whether they actually deserve your forgiveness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8768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Forgiveness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Does not mean that what was done to you is “ok”.</a:t>
            </a:r>
          </a:p>
          <a:p>
            <a:r>
              <a:rPr lang="en-US" b="1" dirty="0" smtClean="0"/>
              <a:t>It does not mean you are giving your offender a “pass”, or you’re letting them “off the hook”.</a:t>
            </a:r>
          </a:p>
          <a:p>
            <a:r>
              <a:rPr lang="en-US" b="1" dirty="0" smtClean="0"/>
              <a:t>Withholding forgiveness is not a viable or effective punishment. The offender is still not accountable or responsible to you just because you refuse to forgive him or her.</a:t>
            </a:r>
          </a:p>
          <a:p>
            <a:r>
              <a:rPr lang="en-US" b="1" dirty="0" smtClean="0"/>
              <a:t>Withholding forgiveness is the equivalent of self-harm, as you hold on to anger, bitterness, resentment, </a:t>
            </a:r>
            <a:r>
              <a:rPr lang="en-US" b="1" dirty="0" err="1" smtClean="0"/>
              <a:t>etc</a:t>
            </a:r>
            <a:endParaRPr lang="en-US" b="1" dirty="0" smtClean="0"/>
          </a:p>
          <a:p>
            <a:r>
              <a:rPr lang="en-US" b="1" dirty="0" smtClean="0"/>
              <a:t>Although forgiveness can lead to reconciliation, it is not a guarantee of reconciliation, unless the Lord directs you in this direction.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554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228600" y="3810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i="1" dirty="0" smtClean="0">
                <a:latin typeface="Garamond" pitchFamily="18" charset="0"/>
              </a:rPr>
              <a:t/>
            </a:r>
            <a:br>
              <a:rPr lang="en-US" sz="2400" i="1" dirty="0" smtClean="0">
                <a:latin typeface="Garamond" pitchFamily="18" charset="0"/>
              </a:rPr>
            </a:br>
            <a:r>
              <a:rPr lang="en-US" sz="2400" i="1" dirty="0" smtClean="0">
                <a:latin typeface="Garamond" pitchFamily="18" charset="0"/>
              </a:rPr>
              <a:t/>
            </a:r>
            <a:br>
              <a:rPr lang="en-US" sz="2400" i="1" dirty="0" smtClean="0">
                <a:latin typeface="Garamond" pitchFamily="18" charset="0"/>
              </a:rPr>
            </a:br>
            <a:r>
              <a:rPr lang="en-US" sz="2400" i="1" dirty="0">
                <a:latin typeface="Garamond" pitchFamily="18" charset="0"/>
              </a:rPr>
              <a:t/>
            </a:r>
            <a:br>
              <a:rPr lang="en-US" sz="2400" i="1" dirty="0">
                <a:latin typeface="Garamond" pitchFamily="18" charset="0"/>
              </a:rPr>
            </a:br>
            <a:r>
              <a:rPr lang="en-US" sz="2400" i="1" dirty="0" smtClean="0">
                <a:latin typeface="Garamond" pitchFamily="18" charset="0"/>
              </a:rPr>
              <a:t/>
            </a:r>
            <a:br>
              <a:rPr lang="en-US" sz="2400" i="1" dirty="0" smtClean="0">
                <a:latin typeface="Garamond" pitchFamily="18" charset="0"/>
              </a:rPr>
            </a:br>
            <a:r>
              <a:rPr lang="en-US" sz="2400" i="1" dirty="0" smtClean="0">
                <a:latin typeface="Garamond" pitchFamily="18" charset="0"/>
              </a:rPr>
              <a:t>A brother offended is harder to be won over than a strong city , and                                                                                                            </a:t>
            </a:r>
            <a:r>
              <a:rPr lang="en-US" sz="2400" i="1" dirty="0" smtClean="0">
                <a:latin typeface="Garamond" pitchFamily="18" charset="0"/>
                <a:ea typeface="Batang" pitchFamily="18" charset="-127"/>
              </a:rPr>
              <a:t> [their] contentions separate them like the bars of a castle.</a:t>
            </a:r>
            <a:br>
              <a:rPr lang="en-US" sz="2400" i="1" dirty="0" smtClean="0">
                <a:latin typeface="Garamond" pitchFamily="18" charset="0"/>
                <a:ea typeface="Batang" pitchFamily="18" charset="-127"/>
              </a:rPr>
            </a:br>
            <a:r>
              <a:rPr lang="en-US" sz="2400" i="1" dirty="0" smtClean="0">
                <a:latin typeface="Garamond" pitchFamily="18" charset="0"/>
                <a:ea typeface="Batang" pitchFamily="18" charset="-127"/>
              </a:rPr>
              <a:t>Proverbs 18:19 (Amplified Version)</a:t>
            </a:r>
            <a:endParaRPr lang="en-US" sz="2400" i="1" dirty="0">
              <a:latin typeface="Garamond" pitchFamily="18" charset="0"/>
              <a:ea typeface="Batang" pitchFamily="18" charset="-127"/>
            </a:endParaRPr>
          </a:p>
        </p:txBody>
      </p:sp>
      <p:pic>
        <p:nvPicPr>
          <p:cNvPr id="5" name="Picture 4" descr="https://goodlifenoalcohol.files.wordpress.com/2011/10/p7270019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57400"/>
            <a:ext cx="6172200" cy="373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51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Impact of </a:t>
            </a:r>
            <a:r>
              <a:rPr lang="en-US" dirty="0" err="1" smtClean="0"/>
              <a:t>Unforgiveness</a:t>
            </a:r>
            <a:endParaRPr lang="en-US" dirty="0"/>
          </a:p>
        </p:txBody>
      </p:sp>
      <p:pic>
        <p:nvPicPr>
          <p:cNvPr id="11" name="Content Placeholder 10" descr="https://encrypted-tbn0.gstatic.com/images?q=tbn:ANd9GcQswQOAorTMd6ptBqRagrz5rC9TP-r1T6dkF1k6mmQvgE551OJI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24400"/>
            <a:ext cx="2148214" cy="1676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ight Arrow Callout 3"/>
          <p:cNvSpPr/>
          <p:nvPr/>
        </p:nvSpPr>
        <p:spPr>
          <a:xfrm>
            <a:off x="0" y="2895600"/>
            <a:ext cx="1676400" cy="14478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BUILD</a:t>
            </a:r>
          </a:p>
          <a:p>
            <a:pPr algn="ctr"/>
            <a:r>
              <a:rPr lang="en-US" b="1" dirty="0" smtClean="0"/>
              <a:t>WALLS</a:t>
            </a:r>
            <a:endParaRPr lang="en-US" b="1" dirty="0"/>
          </a:p>
        </p:txBody>
      </p:sp>
      <p:sp>
        <p:nvSpPr>
          <p:cNvPr id="5" name="Left-Right Arrow Callout 4"/>
          <p:cNvSpPr/>
          <p:nvPr/>
        </p:nvSpPr>
        <p:spPr>
          <a:xfrm>
            <a:off x="1676400" y="2886204"/>
            <a:ext cx="2362200" cy="1457195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JUSTIFY</a:t>
            </a:r>
            <a:endParaRPr lang="en-US" b="1" dirty="0"/>
          </a:p>
        </p:txBody>
      </p:sp>
      <p:sp>
        <p:nvSpPr>
          <p:cNvPr id="6" name="Right Arrow Callout 5"/>
          <p:cNvSpPr/>
          <p:nvPr/>
        </p:nvSpPr>
        <p:spPr>
          <a:xfrm>
            <a:off x="3886200" y="2895600"/>
            <a:ext cx="2133600" cy="14478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REJECT</a:t>
            </a:r>
          </a:p>
          <a:p>
            <a:pPr algn="ctr"/>
            <a:r>
              <a:rPr lang="en-US" b="1" dirty="0" smtClean="0"/>
              <a:t>WISE</a:t>
            </a:r>
          </a:p>
          <a:p>
            <a:pPr algn="ctr"/>
            <a:r>
              <a:rPr lang="en-US" b="1" dirty="0" smtClean="0"/>
              <a:t>COUNSEL</a:t>
            </a:r>
            <a:endParaRPr lang="en-US" b="1" dirty="0"/>
          </a:p>
        </p:txBody>
      </p:sp>
      <p:sp>
        <p:nvSpPr>
          <p:cNvPr id="8" name="Right Arrow Callout 7"/>
          <p:cNvSpPr/>
          <p:nvPr/>
        </p:nvSpPr>
        <p:spPr>
          <a:xfrm>
            <a:off x="5943600" y="2971800"/>
            <a:ext cx="1447800" cy="13716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PRIDE</a:t>
            </a:r>
            <a:endParaRPr lang="en-US" b="1" dirty="0"/>
          </a:p>
        </p:txBody>
      </p:sp>
      <p:sp>
        <p:nvSpPr>
          <p:cNvPr id="10" name="Flowchart: Process 9"/>
          <p:cNvSpPr/>
          <p:nvPr/>
        </p:nvSpPr>
        <p:spPr>
          <a:xfrm>
            <a:off x="7315200" y="2971800"/>
            <a:ext cx="1981200" cy="1371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FEEL DISCONNECTED</a:t>
            </a:r>
          </a:p>
          <a:p>
            <a:pPr algn="ctr"/>
            <a:r>
              <a:rPr lang="en-US" sz="1600" b="1" dirty="0" smtClean="0"/>
              <a:t>FROM</a:t>
            </a:r>
          </a:p>
          <a:p>
            <a:pPr algn="ctr"/>
            <a:r>
              <a:rPr lang="en-US" sz="1600" b="1" dirty="0" smtClean="0"/>
              <a:t>GOD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1693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dirty="0" smtClean="0"/>
              <a:t> </a:t>
            </a:r>
            <a:r>
              <a:rPr lang="en-US" sz="2800" dirty="0" smtClean="0"/>
              <a:t>Learning to forgive allows you to turn that “hot” memory into simply a “bad” memory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5" name="5-Point Star 4"/>
          <p:cNvSpPr/>
          <p:nvPr/>
        </p:nvSpPr>
        <p:spPr>
          <a:xfrm>
            <a:off x="457200" y="1143000"/>
            <a:ext cx="3657600" cy="4419600"/>
          </a:xfrm>
          <a:prstGeom prst="star5">
            <a:avLst/>
          </a:prstGeom>
          <a:solidFill>
            <a:srgbClr val="FF0000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Hot </a:t>
            </a:r>
          </a:p>
          <a:p>
            <a:pPr algn="ctr"/>
            <a:r>
              <a:rPr lang="en-US" sz="2400" b="1" dirty="0" smtClean="0"/>
              <a:t>Memory</a:t>
            </a:r>
            <a:endParaRPr lang="en-US" sz="2400" b="1" dirty="0"/>
          </a:p>
        </p:txBody>
      </p:sp>
      <p:sp>
        <p:nvSpPr>
          <p:cNvPr id="6" name="5-Point Star 5"/>
          <p:cNvSpPr/>
          <p:nvPr/>
        </p:nvSpPr>
        <p:spPr>
          <a:xfrm>
            <a:off x="4150290" y="1143000"/>
            <a:ext cx="3886200" cy="4419600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Bad Memory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6327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493</TotalTime>
  <Words>280</Words>
  <Application>Microsoft Office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The Forgiveness Project</vt:lpstr>
      <vt:lpstr>Using the ACCARE Model* to Work Towards Forgiveness</vt:lpstr>
      <vt:lpstr>Forgiveness</vt:lpstr>
      <vt:lpstr>Forgiveness</vt:lpstr>
      <vt:lpstr>    A brother offended is harder to be won over than a strong city , and                                                                                                             [their] contentions separate them like the bars of a castle. Proverbs 18:19 (Amplified Version)</vt:lpstr>
      <vt:lpstr>Potential Impact of Unforgiveness</vt:lpstr>
      <vt:lpstr> Learning to forgive allows you to turn that “hot” memory into simply a “bad” memory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Forgiveness Project</dc:title>
  <dc:creator>Lesbes</dc:creator>
  <cp:lastModifiedBy>Lesbes</cp:lastModifiedBy>
  <cp:revision>20</cp:revision>
  <dcterms:created xsi:type="dcterms:W3CDTF">2015-01-21T21:02:48Z</dcterms:created>
  <dcterms:modified xsi:type="dcterms:W3CDTF">2016-01-20T19:31:36Z</dcterms:modified>
</cp:coreProperties>
</file>